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8"/>
    <p:sldId id="257" r:id="rId9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Analysis Accuracy %</c:v>
                </c:pt>
              </c:strCache>
            </c:strRef>
          </c:tx>
          <c:spPr>
            <a:solidFill>
              <a:srgbClr val="3498DB"/>
            </a:solidFill>
            <a:ln w="19050"/>
          </c:spPr>
          <c:cat>
            <c:strRef>
              <c:f>Sheet1!$A$2:$A$5</c:f>
              <c:strCache>
                <c:ptCount val="4"/>
                <c:pt idx="0">
                  <c:v>UI/UX Analysis</c:v>
                </c:pt>
                <c:pt idx="1">
                  <c:v>Document Processing</c:v>
                </c:pt>
                <c:pt idx="2">
                  <c:v>Accessibility Checking</c:v>
                </c:pt>
                <c:pt idx="3">
                  <c:v>Content Moderation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95</c:v>
                </c:pt>
                <c:pt idx="3">
                  <c:v>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Processing Time (ms)</c:v>
                </c:pt>
              </c:strCache>
            </c:strRef>
          </c:tx>
          <c:spPr>
            <a:solidFill>
              <a:srgbClr val="9B59B6"/>
            </a:solidFill>
            <a:ln w="19050"/>
          </c:spPr>
          <c:cat>
            <c:strRef>
              <c:f>Sheet1!$A$2:$A$5</c:f>
              <c:strCache>
                <c:ptCount val="4"/>
                <c:pt idx="0">
                  <c:v>UI/UX Analysis</c:v>
                </c:pt>
                <c:pt idx="1">
                  <c:v>Document Processing</c:v>
                </c:pt>
                <c:pt idx="2">
                  <c:v>Accessibility Checking</c:v>
                </c:pt>
                <c:pt idx="3">
                  <c:v>Content Moderation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450</c:v>
                </c:pt>
                <c:pt idx="1">
                  <c:v>320</c:v>
                </c:pt>
                <c:pt idx="2">
                  <c:v>380</c:v>
                </c:pt>
                <c:pt idx="3">
                  <c:v>280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legend>
      <c:legendPos val="b"/>
      <c:txPr>
        <a:bodyPr/>
        <a:lstStyle/>
        <a:p>
          <a:pPr>
            <a:defRPr sz="10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Instead of starting with introductions, we're going to jump right in. Can you build the coolest GenAI apps in Scala? Let's find out with a game!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Back to SZork - how does the game agent work? It's all about immutable state management. Every action creates a new state, maintaining complete history.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Same agent pattern, different tools. Process PDFs, extract structured data, perform semantic search - all with type-safe Scala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Why Scala matters - type safety prevents runtime errors that plague Python implementations. Plus immutability and JVM performance at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Everything on this list - we've shown you today through SZork and our demos. This is a complete toolkit for building AI applications in Scala.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isn't just for demos - LLM4S is battle-tested in production. Multi-provider support, observability, error handling - everything you need for enterprise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We're not alone - there's a growing community building amazing things with LLM4S. From GSoC students to enterprise teams, everyone's contributing.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Getting started is simple - add one dependency, write a few lines of code. Check out the samples folder, explore SZork source, join our Discord for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You can build the cool stuff! Everything you saw today is open source. Star the repo, join our Discord, contribute code. Let's build the future of Scala + AI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 you for joining us today! We have a few minutes for questions. Both of us are here to answer anything about LLM4S, SZork, or building AI applications in Scala.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[Prepared backup questions if needed]</a:t>
            </a:r>
          </a:p>
          <a:p>
            <a:r>
              <a:t>• "How does RAG performance compare to vector DBs?" - We support multiple backends...</a:t>
            </a:r>
          </a:p>
          <a:p>
            <a:r>
              <a:t>• "Can it work with Llama?" - Yes, through Ollama integration...</a:t>
            </a:r>
          </a:p>
          <a:p>
            <a:r>
              <a:t>• "Performance vs Python?" - JVM advantages at scale...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is SZork - a fully AI-powered text adventure game. Everything you're about to see - the story, the images, the music - is generated in real-time by AI, orchestrated entirely through Scala and LLM4S.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make this interactive! Show of hands - which adventure theme should we play? [Count votes] Great, looks like [winner] wins!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now for the visual style - which one appeals to you? [Take vote] Perfect! Let's start the game with [chosen theme] in [chosen style].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[Open browser dev tools] Look at this - every aspect is powered by different AI services, all orchestrated through LLM4S. No Python, no JavaScript AI libraries - pure Scala managing this complex multi-modal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We're both original founders of LLM4S. We built it because we needed GenAI in our production Scala systems, and Python wasn't cutting it for enterprise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needed GenAI in our production Scala systems. Python libraries were great for prototypes but lacked the type safety and JVM integration we needed at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Google Summer of Code transformed LLM4S from a useful tool to a comprehensive framework. Students added embedding support, MCP integration, and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Not just generation - understanding too. Upload any image and get structured analysis. Perfect for automated testing, documentation, or accessibility compliance.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notesSlide" Target="../notesSlides/notesSlide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notesSlide" Target="../notesSlides/notesSlide9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Scala Meets GenAI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C32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laceholder_image_2_professio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486400"/>
            <a:ext cx="1828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Scala Meets GenAI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C32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laceholder_image_2_professio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486400"/>
            <a:ext cx="1828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Why We Built LLM4S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Page Layout: Timeline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The Problem: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🐍 Python dominance in AI/ML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📊 Enterprise needs type safety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⚡ Production requirements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🔧 Integration challenges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The Solution: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✅ Pure Scala implementation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✅ Type-safe AI operations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✅ Production-ready features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✅ Seamless JVM 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114800"/>
            <a:ext cx="7315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3498DB"/>
                </a:solidFill>
              </a:defRPr>
            </a:pPr>
            <a:r>
              <a:t>Growth: 98 ⭐ | 15+ Contributors</a:t>
            </a:r>
          </a:p>
        </p:txBody>
      </p:sp>
      <p:pic>
        <p:nvPicPr>
          <p:cNvPr id="5" name="Picture 4" descr="unsplash_image_1_professio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8800"/>
            <a:ext cx="27432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Community-Driven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GSoC Contributions &amp; Community Growth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GSoC 2023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📚 Embedding support system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🔌 MCP (Model Context Protocol) integration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🧪 Enhanced testing framework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📖 Comprehensive documentation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🎯 New sample applications</a:t>
            </a:r>
          </a:p>
          <a:p>
            <a:pPr>
              <a:defRPr sz="2000" b="1">
                <a:solidFill>
                  <a:srgbClr val="3498DB"/>
                </a:solidFill>
              </a:defRPr>
            </a:pPr>
            <a:r>
              <a:t>Community Growth: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Students: 5 GSoC participants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New features: 12 major additions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Code contributions: 2,500+ commits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Documentation: 100+ pages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Beyond Generation: Image Understanding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2C3E50"/>
                </a:solidFill>
              </a:defRPr>
            </a:pPr>
            <a:r>
              <a:t>Page Layout: Comparison</a:t>
            </a:r>
          </a:p>
          <a:p>
            <a:r>
              <a:t>Visual Specification:</a:t>
            </a:r>
          </a:p>
          <a:p>
            <a:r>
              <a:t>• Left: Input image/screenshot</a:t>
            </a:r>
          </a:p>
          <a:p>
            <a:r>
              <a:t>• Right: AI analysis output</a:t>
            </a:r>
          </a:p>
          <a:p>
            <a:r>
              <a:t>• Code snippet at bottom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Input: Screenshot or uploaded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Upload or capture screenshots of your content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Supported formats: PNG, JPG, JPEG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Drag and drop or click to browse files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2C3E50"/>
                </a:solidFill>
              </a:defRPr>
            </a:pPr>
            <a:r>
              <a:t>Output: Structured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t>val analysis = client.analyzeImage(</a:t>
            </a:r>
          </a:p>
          <a:p>
            <a:r>
              <a:t>  imageFile = "screenshot.png",</a:t>
            </a:r>
          </a:p>
          <a:p>
            <a:r>
              <a:t>  prompt = "Describe this UI and suggest improvements"</a:t>
            </a:r>
          </a:p>
          <a:p>
            <a:r>
              <a:t>)</a:t>
            </a:r>
          </a:p>
          <a:p>
            <a:r>
              <a:t>// Returns detailed component analysis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914400" y="1371600"/>
          <a:ext cx="7315200" cy="36576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2004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/>
            </a:pPr>
            <a:r>
              <a:t>Use Cases:</a:t>
            </a:r>
          </a:p>
          <a:p>
            <a:pPr>
              <a:defRPr sz="1400"/>
            </a:pPr>
            <a:r>
              <a:t>📱 UI/UX analysis</a:t>
            </a:r>
          </a:p>
          <a:p>
            <a:pPr>
              <a:defRPr sz="1400"/>
            </a:pPr>
            <a:r>
              <a:t>🔍 Document processing</a:t>
            </a:r>
          </a:p>
          <a:p>
            <a:pPr>
              <a:defRPr sz="1400"/>
            </a:pPr>
            <a:r>
              <a:t>♿ Accessibility checking</a:t>
            </a:r>
          </a:p>
          <a:p>
            <a:pPr>
              <a:defRPr sz="1400"/>
            </a:pPr>
            <a:r>
              <a:t>🛡️ Content moderation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Immutable Agent State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State Flow: Initialize → History → LLM → Tools → Update → Return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Extensible Tool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Tool-Driven Agent Architecture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Build the Cool Stuff with LLM4S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 b="1">
                <a:solidFill>
                  <a:srgbClr val="2C3E50"/>
                </a:solidFill>
              </a:defRPr>
            </a:pPr>
            <a:r>
              <a:t>Presenters: Rory Graves &amp; Kannupriya Kalra</a:t>
            </a:r>
          </a:p>
          <a:p>
            <a:pPr>
              <a:defRPr sz="1800">
                <a:solidFill>
                  <a:srgbClr val="3498DB"/>
                </a:solidFill>
              </a:defRPr>
            </a:pPr>
            <a:r>
              <a:t>Event: London Scala User Group | August 13th, 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PDF &amp; Document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Advanced PDF Processing &amp; Semantic Search with Scala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The Power of Type Safety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Side-by-side code comparison with type safety highlights and performance metrics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Scala: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  <a:latin typeface="Consolas"/>
              </a:defRPr>
            </a:pPr>
            <a:r>
              <a:t>def generateStory(theme: Theme, style: ArtStyle): Either[LLMError, Story] =</a:t>
            </a:r>
          </a:p>
          <a:p>
            <a:pPr lvl="1">
              <a:defRPr sz="1600">
                <a:solidFill>
                  <a:srgbClr val="2ECC71"/>
                </a:solidFill>
                <a:latin typeface="Consolas"/>
              </a:defRPr>
            </a:pPr>
            <a:r>
              <a:t>// Compile-time safety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Python: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3657600"/>
          </a:xfrm>
          <a:prstGeom prst="rect">
            <a:avLst/>
          </a:prstGeom>
          <a:solidFill>
            <a:srgbClr val="F8F8F8"/>
          </a:solidFill>
          <a:ln w="12700">
            <a:solidFill>
              <a:srgbClr val="C8C8C8"/>
            </a:solidFill>
          </a:ln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2C3E50"/>
                </a:solidFill>
                <a:latin typeface="Consolas"/>
              </a:defRPr>
            </a:pPr>
            <a:r>
              <a:t>def generate_story(theme, style):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Runtime errors possible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defRPr sz="2000"/>
            </a:pPr>
            <a:r>
              <a:t>Benefits:</a:t>
            </a:r>
          </a:p>
          <a:p>
            <a:r>
              <a:t>• ✅ Compile-time error prevention</a:t>
            </a:r>
          </a:p>
          <a:p>
            <a:r>
              <a:t>• ✅ Immutable data structures</a:t>
            </a:r>
          </a:p>
          <a:p>
            <a:r>
              <a:t>• ✅ Concurrent processing</a:t>
            </a:r>
          </a:p>
          <a:p>
            <a:r>
              <a:t>• ✅ JVM ecosystem access</a:t>
            </a:r>
          </a:p>
          <a:p/>
          <a:p>
            <a:r>
              <a:t>Performance: 45ms response time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Complete AI Toolkit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All demonstrated today in SZork!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Enterprise-Ready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/>
            </a:pPr>
            <a:r>
              <a:t>Page Layout: content-with-sidebar</a:t>
            </a:r>
          </a:p>
          <a:p>
            <a:r>
              <a:t>Visual Specification:</a:t>
            </a:r>
          </a:p>
          <a:p>
            <a:r>
              <a:t>• Main: Feature list with icons</a:t>
            </a:r>
          </a:p>
          <a:p>
            <a:r>
              <a:t>• Sidebar: Architecture diagram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Multi-Provider Support: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OpenAI, Anthropic, Cohere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Local models (Ollama)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Switch with one line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Observability: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Langfuse integration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Distributed tracing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Cost tracking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Reliability: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Either[Error, Success] pattern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Retry mechanisms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Graceful degradation</a:t>
            </a:r>
          </a:p>
          <a:p>
            <a:pPr>
              <a:defRPr sz="1800" b="1">
                <a:solidFill>
                  <a:srgbClr val="3498DB"/>
                </a:solidFill>
              </a:defRPr>
            </a:pPr>
            <a:r>
              <a:t>Scale: 10+ production deployments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pic>
        <p:nvPicPr>
          <p:cNvPr id="4" name="Picture 3" descr="dalle_image_3_professio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5303520"/>
            <a:ext cx="7315200" cy="12801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Let's Play SZork!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Join the Movement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Professional Layout with Community Metrics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Community Stats: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2C3E50"/>
                </a:solidFill>
              </a:defRPr>
            </a:pPr>
            <a:r>
              <a:t>GitHub: 98 ⭐</a:t>
            </a:r>
          </a:p>
          <a:p>
            <a:pPr>
              <a:defRPr sz="2000">
                <a:solidFill>
                  <a:srgbClr val="2C3E50"/>
                </a:solidFill>
              </a:defRPr>
            </a:pPr>
            <a:r>
              <a:t>Contributors: 15+</a:t>
            </a:r>
          </a:p>
          <a:p>
            <a:pPr>
              <a:defRPr sz="2000">
                <a:solidFill>
                  <a:srgbClr val="2C3E50"/>
                </a:solidFill>
              </a:defRPr>
            </a:pPr>
            <a:r>
              <a:t>Discord members: 500+</a:t>
            </a:r>
          </a:p>
          <a:p>
            <a:pPr>
              <a:defRPr sz="2000">
                <a:solidFill>
                  <a:srgbClr val="2C3E50"/>
                </a:solidFill>
              </a:defRPr>
            </a:pPr>
            <a:r>
              <a:t>Monthly downloads: 10K+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Ecosystem: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Google Summer of Code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Corporate contributors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Academic research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Open source plugins</a:t>
            </a:r>
          </a:p>
          <a:p>
            <a:pPr/>
          </a:p>
          <a:p>
            <a:pPr>
              <a:defRPr sz="2000" b="1">
                <a:solidFill>
                  <a:srgbClr val="3498DB"/>
                </a:solidFill>
              </a:defRPr>
            </a:pPr>
            <a:r>
              <a:t>Get Involved: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💬 Discord: https://discord.gg/llm4s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🐙 GitHub: https://github.com/llm4s/llm4s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📚 Docs: https://docs.llm4s.io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Start Building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Page Layout: split-screen</a:t>
            </a:r>
          </a:p>
          <a:p>
            <a:r>
              <a:t>Left: build.sbt configuration</a:t>
            </a:r>
          </a:p>
          <a:p>
            <a:r>
              <a:t>Right: Simple example code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Add to build.sbt: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libraryDependencies +=</a:t>
            </a:r>
          </a:p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"com.llm4s" %% "llm4s-core" % "0.5.0"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Your First Agent: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>
                <a:solidFill>
                  <a:srgbClr val="2C3E50"/>
                </a:solidFill>
                <a:latin typeface="Consolas"/>
              </a:defRPr>
            </a:pPr>
            <a:r>
              <a:t>// Quick Start with LLM4S</a:t>
            </a:r>
          </a:p>
          <a:p>
            <a:r>
              <a:t>import org.llm4s.llmconnect.LLM</a:t>
            </a:r>
          </a:p>
          <a:p>
            <a:r>
              <a:t>import org.llm4s.agent.Agent</a:t>
            </a:r>
          </a:p>
          <a:p/>
          <a:p>
            <a:r>
              <a:t>// Initialize client (uses env vars)</a:t>
            </a:r>
          </a:p>
          <a:p>
            <a:r>
              <a:t>val client = LLM.client()</a:t>
            </a:r>
          </a:p>
          <a:p/>
          <a:p>
            <a:r>
              <a:t>// Create a simple agent</a:t>
            </a:r>
          </a:p>
          <a:p>
            <a:r>
              <a:t>val agent = new Agent(client)</a:t>
            </a:r>
          </a:p>
          <a:p/>
          <a:p>
            <a:r>
              <a:t>// Start conversation</a:t>
            </a:r>
          </a:p>
          <a:p>
            <a:r>
              <a:t>val response = agent.chat(</a:t>
            </a:r>
          </a:p>
          <a:p>
            <a:r>
              <a:t>  "Tell me about Scala's type system"</a:t>
            </a:r>
          </a:p>
          <a:p>
            <a:r>
              <a:t>)</a:t>
            </a:r>
          </a:p>
          <a:p/>
          <a:p>
            <a:r>
              <a:t>// Type-safe response handling</a:t>
            </a:r>
          </a:p>
          <a:p>
            <a:r>
              <a:t>response match {</a:t>
            </a:r>
          </a:p>
          <a:p>
            <a:r>
              <a:t>  case Right(message) =&gt;</a:t>
            </a:r>
          </a:p>
          <a:p>
            <a:r>
              <a:t>    println(s"AI: ${message.content}")</a:t>
            </a:r>
          </a:p>
          <a:p>
            <a:r>
              <a:t>  case Left(error) =&gt;</a:t>
            </a:r>
          </a:p>
          <a:p>
            <a:r>
              <a:t>    println(s"Error: ${error.message}")</a:t>
            </a:r>
          </a:p>
          <a:p>
            <a: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943600"/>
            <a:ext cx="7315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2C3E50"/>
                </a:solidFill>
              </a:defRPr>
            </a:pPr>
            <a:r>
              <a:t>Resources: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• 📁 Samples folder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• 🎮 SZork source code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• 📖 Documentation</a:t>
            </a:r>
          </a:p>
          <a:p>
            <a:pPr>
              <a:defRPr sz="1600">
                <a:solidFill>
                  <a:srgbClr val="2C3E50"/>
                </a:solidFill>
              </a:defRPr>
            </a:pPr>
            <a:r>
              <a:t>• 💬 Discord support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800" b="1">
                <a:solidFill>
                  <a:srgbClr val="2C3E50"/>
                </a:solidFill>
              </a:defRPr>
            </a:pPr>
            <a:r>
              <a:t>You Can Build the Cool Stuff!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000">
                <a:solidFill>
                  <a:srgbClr val="3498DB"/>
                </a:solidFill>
              </a:defRPr>
            </a:pPr>
            <a:r>
              <a:t>Large, bold call to action</a:t>
            </a:r>
          </a:p>
          <a:p>
            <a:r>
              <a:t>QR codes for GitHub/Discord</a:t>
            </a:r>
          </a:p>
          <a:p>
            <a:r>
              <a:t>Contact information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2743200"/>
            <a:ext cx="1828800" cy="1828800"/>
          </a:xfrm>
          <a:prstGeom prst="rect">
            <a:avLst/>
          </a:prstGeom>
          <a:solidFill>
            <a:srgbClr val="F0F0F0"/>
          </a:solidFill>
          <a:ln>
            <a:solidFill>
              <a:srgbClr val="2C3E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371600" y="612648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2C3E50"/>
                </a:solidFill>
              </a:defRPr>
            </a:pPr>
            <a:r>
              <a:t>GitHub QR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0" y="2743200"/>
            <a:ext cx="1828800" cy="1828800"/>
          </a:xfrm>
          <a:prstGeom prst="rect">
            <a:avLst/>
          </a:prstGeom>
          <a:solidFill>
            <a:srgbClr val="F0F0F0"/>
          </a:solidFill>
          <a:ln>
            <a:solidFill>
              <a:srgbClr val="2C3E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486400" y="6126480"/>
            <a:ext cx="2286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2C3E50"/>
                </a:solidFill>
              </a:defRPr>
            </a:pPr>
            <a:r>
              <a:t>Discord QR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Start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</a:defRPr>
            </a:pPr>
            <a:r>
              <a:t>🌟 Star us on GitHub: https://github.com/llm4s/llm4s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💬 Join Discord: https://discord.gg/llm4s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🤝 Contribute: We're looking for contributors!</a:t>
            </a:r>
          </a:p>
          <a:p>
            <a:pPr>
              <a:defRPr sz="1800">
                <a:solidFill>
                  <a:srgbClr val="2C3E50"/>
                </a:solidFill>
              </a:defRPr>
            </a:pPr>
            <a:r>
              <a:t>📧 Contact: rory@llm4s.io | kannupriya@llm4s.io</a:t>
            </a:r>
          </a:p>
          <a:p>
            <a:pPr/>
          </a:p>
          <a:p>
            <a:pPr>
              <a:defRPr sz="2000" b="1">
                <a:solidFill>
                  <a:srgbClr val="3498DB"/>
                </a:solidFill>
              </a:defRPr>
            </a:pPr>
            <a:r>
              <a:t>Coming Soon: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Advanced RAG implementation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Streaming responses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More model providers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Enhanced MCP support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Contact information and social media handles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 b="1">
                <a:solidFill>
                  <a:srgbClr val="2C3E50"/>
                </a:solidFill>
              </a:defRPr>
            </a:pPr>
            <a:r>
              <a:t>Rory Graves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🐦 @a_dev_musing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💼 linkedin.com/in/roryjgraves</a:t>
            </a:r>
          </a:p>
          <a:p>
            <a:pPr>
              <a:defRPr sz="1000"/>
            </a:pPr>
          </a:p>
          <a:p>
            <a:pPr>
              <a:defRPr sz="2000" b="1">
                <a:solidFill>
                  <a:srgbClr val="2C3E50"/>
                </a:solidFill>
              </a:defRPr>
            </a:pPr>
            <a:r>
              <a:t>Kannupriya Kalra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🐦 @KannupriyaKalra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💼 linkedin.com/in/kannupriyakalra</a:t>
            </a:r>
          </a:p>
          <a:p>
            <a:pPr>
              <a:defRPr sz="1000"/>
            </a:pPr>
          </a:p>
          <a:p>
            <a:pPr>
              <a:defRPr sz="1800" b="1">
                <a:solidFill>
                  <a:srgbClr val="E74C3C"/>
                </a:solidFill>
              </a:defRPr>
            </a:pPr>
            <a:r>
              <a:t>Project: github.com/llm4s/llm4s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100% Scala-Powered AI Adventure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 b="1">
                <a:solidFill>
                  <a:srgbClr val="2C3E50"/>
                </a:solidFill>
              </a:defRPr>
            </a:pPr>
            <a:r>
              <a:t>Features: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Real-time story generation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Dynamic image creation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Adaptive music</a:t>
            </a:r>
          </a:p>
          <a:p>
            <a:pPr lvl="1">
              <a:defRPr sz="1600">
                <a:solidFill>
                  <a:srgbClr val="3498DB"/>
                </a:solidFill>
              </a:defRPr>
            </a:pPr>
            <a:r>
              <a:t>Voice input support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Q&amp;A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Prepared questions listed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2C3E50"/>
                </a:solidFill>
              </a:defRPr>
            </a:pPr>
            <a:r>
              <a:t>Prepared Topics: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3498DB"/>
                </a:solidFill>
              </a:defRPr>
            </a:pPr>
            <a:r>
              <a:t>Technical 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320" y="1097280"/>
            <a:ext cx="4206240" cy="4754880"/>
          </a:xfrm>
          <a:prstGeom prst="rect">
            <a:avLst/>
          </a:prstGeom>
          <a:solidFill>
            <a:srgbClr val="F5F8FC"/>
          </a:solidFill>
          <a:ln w="25400">
            <a:solidFill>
              <a:srgbClr val="3498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828800"/>
            <a:ext cx="3657600" cy="3840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How does performance compare to Python?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Can it work with local models?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What about streaming responses?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Rate limiting strategies?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46320" y="11887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E74C3C"/>
                </a:solidFill>
              </a:defRPr>
            </a:pPr>
            <a:r>
              <a:t>Implementation &amp; Deployment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4663440" y="1097280"/>
            <a:ext cx="4206240" cy="4754880"/>
          </a:xfrm>
          <a:prstGeom prst="rect">
            <a:avLst/>
          </a:prstGeom>
          <a:solidFill>
            <a:srgbClr val="FCF5F5"/>
          </a:solidFill>
          <a:ln w="25400">
            <a:solidFill>
              <a:srgbClr val="E74C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937760" y="1828800"/>
            <a:ext cx="3657600" cy="3840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RAG implementation details?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Production deployment tips?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Contributing to LLM4S?</a:t>
            </a: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</a:p>
          <a:p>
            <a:pPr>
              <a:spcAft>
                <a:spcPts val="800"/>
              </a:spcAft>
              <a:defRPr sz="1400">
                <a:solidFill>
                  <a:srgbClr val="2C3E50"/>
                </a:solidFill>
              </a:defRPr>
            </a:pPr>
            <a:r>
              <a:t>• Best practices &amp; patterns?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4572000" y="1371600"/>
            <a:ext cx="0" cy="4297680"/>
          </a:xfrm>
          <a:prstGeom prst="line">
            <a:avLst/>
          </a:prstGeom>
          <a:ln w="38100">
            <a:solidFill>
              <a:srgbClr val="95A5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62179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 i="1">
                <a:solidFill>
                  <a:srgbClr val="7F8C8D"/>
                </a:solidFill>
              </a:defRPr>
            </a:pPr>
            <a:r>
              <a:t>Prepared backup questions ready for deeper technical discussions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VOTE NOW: What kind of adventure?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/>
            </a:pPr>
            <a:r>
              <a:t>Interactive Adventure Theme Selection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VOTE: Pick the art style!</a:t>
            </a:r>
          </a:p>
        </p:txBody>
      </p:sp>
      <p:pic>
        <p:nvPicPr>
          <p:cNvPr id="3" name="Picture 2" descr="dalle_image_4_pixel 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200400" cy="2286000"/>
          </a:xfrm>
          <a:prstGeom prst="rect">
            <a:avLst/>
          </a:prstGeom>
        </p:spPr>
      </p:pic>
      <p:pic>
        <p:nvPicPr>
          <p:cNvPr id="4" name="Picture 3" descr="dalle_image_5_illustr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286000"/>
            <a:ext cx="3200400" cy="2286000"/>
          </a:xfrm>
          <a:prstGeom prst="rect">
            <a:avLst/>
          </a:prstGeom>
        </p:spPr>
      </p:pic>
      <p:pic>
        <p:nvPicPr>
          <p:cNvPr id="5" name="Picture 4" descr="dalle_image_6_oil paint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029200"/>
            <a:ext cx="3200400" cy="2286000"/>
          </a:xfrm>
          <a:prstGeom prst="rect">
            <a:avLst/>
          </a:prstGeom>
        </p:spPr>
      </p:pic>
      <p:pic>
        <p:nvPicPr>
          <p:cNvPr id="6" name="Picture 5" descr="dalle_image_7_comic bo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029200"/>
            <a:ext cx="32004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182880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2C3E50"/>
                </a:solidFill>
              </a:defRPr>
            </a:pPr>
            <a:r>
              <a:t>Pixel 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2C3E50"/>
                </a:solidFill>
              </a:defRPr>
            </a:pPr>
            <a:r>
              <a:t>Illustration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7498079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2C3E50"/>
                </a:solidFill>
              </a:defRPr>
            </a:pPr>
            <a:r>
              <a:t>Oil Painting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7498079"/>
            <a:ext cx="3200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2C3E50"/>
                </a:solidFill>
              </a:defRPr>
            </a:pPr>
            <a:r>
              <a:t>Comic 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AI Services Orchestra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3498DB"/>
                </a:solidFill>
              </a:defRPr>
            </a:pPr>
            <a:r>
              <a:t>Network Architecture with Central LLM4S/Scala Node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2C3E50"/>
                </a:solidFill>
              </a:defRPr>
            </a:pPr>
            <a:r>
              <a:t>Real-Time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LLM4S (Scala) ─┬─→ OpenAI GPT-4 (Story)</a:t>
            </a:r>
          </a:p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                     ├─→ DALL-E 3 (Images)</a:t>
            </a:r>
          </a:p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                     ├─→ Whisper (Speech-to-Text)</a:t>
            </a:r>
          </a:p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                     ├─→ TTS (Narration)</a:t>
            </a:r>
          </a:p>
          <a:p>
            <a:pPr>
              <a:defRPr sz="1800">
                <a:solidFill>
                  <a:srgbClr val="2C3E50"/>
                </a:solidFill>
                <a:latin typeface="Courier New"/>
              </a:defRPr>
            </a:pPr>
            <a:r>
              <a:t>                     └─→ Suno AI (Music)</a:t>
            </a:r>
          </a:p>
          <a:p>
            <a:pPr/>
          </a:p>
          <a:p>
            <a:pPr>
              <a:defRPr sz="2000" b="1">
                <a:solidFill>
                  <a:srgbClr val="3498DB"/>
                </a:solidFill>
              </a:defRPr>
            </a:pPr>
            <a:r>
              <a:t>API Calls Per Turn: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Story generation: 2-3 calls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Image creation: 1 call</a:t>
            </a:r>
          </a:p>
          <a:p>
            <a:pPr lvl="1">
              <a:defRPr sz="1600">
                <a:solidFill>
                  <a:srgbClr val="2C3E50"/>
                </a:solidFill>
              </a:defRPr>
            </a:pPr>
            <a:r>
              <a:t>Music generation: 1 call</a:t>
            </a:r>
          </a:p>
          <a:p>
            <a:pPr lvl="1">
              <a:defRPr sz="1600" b="1">
                <a:solidFill>
                  <a:srgbClr val="E74C3C"/>
                </a:solidFill>
              </a:defRPr>
            </a:pPr>
            <a:r>
              <a:t>Total latency: ~5-8 seconds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2C3E50"/>
                </a:solidFill>
              </a:defRPr>
            </a:pPr>
            <a:r>
              <a:t>Meet the Founders</a:t>
            </a:r>
          </a:p>
        </p:txBody>
      </p:sp>
      <p:pic>
        <p:nvPicPr>
          <p:cNvPr id="3" name="Picture 2" descr="unsplash_image_8_professio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2743200" cy="2286000"/>
          </a:xfrm>
          <a:prstGeom prst="rect">
            <a:avLst/>
          </a:prstGeom>
        </p:spPr>
      </p:pic>
      <p:pic>
        <p:nvPicPr>
          <p:cNvPr id="4" name="Picture 3" descr="unsplash_image_9_professio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27432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29768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2C3E50"/>
                </a:solidFill>
              </a:defRPr>
            </a:pPr>
            <a:r>
              <a:t>Rory Graves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75488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3498DB"/>
                </a:solidFill>
              </a:defRPr>
            </a:pPr>
            <a:r>
              <a:t>Co-founder &amp; CTO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2080"/>
            <a:ext cx="3657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2C3E50"/>
                </a:solidFill>
              </a:defRPr>
            </a:pPr>
            <a:r>
              <a:t>• 30+ years building tools</a:t>
            </a:r>
          </a:p>
          <a:p>
            <a:pPr>
              <a:defRPr sz="1200">
                <a:solidFill>
                  <a:srgbClr val="2C3E50"/>
                </a:solidFill>
              </a:defRPr>
            </a:pPr>
            <a:r>
              <a:t>• Scala compiler contributor</a:t>
            </a:r>
          </a:p>
          <a:p>
            <a:pPr>
              <a:defRPr sz="1200">
                <a:solidFill>
                  <a:srgbClr val="2C3E50"/>
                </a:solidFill>
              </a:defRPr>
            </a:pPr>
            <a:r>
              <a:t>• AI/ML research &amp; mentorship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0" y="429768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2C3E50"/>
                </a:solidFill>
              </a:defRPr>
            </a:pPr>
            <a:r>
              <a:t>Kannupriya Kalra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0" y="475488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3498DB"/>
                </a:solidFill>
              </a:defRPr>
            </a:pPr>
            <a:r>
              <a:t>Co-founder &amp; CEO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5212080"/>
            <a:ext cx="3657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2C3E50"/>
                </a:solidFill>
              </a:defRPr>
            </a:pPr>
            <a:r>
              <a:t>• GSoC admin Scala Center</a:t>
            </a:r>
          </a:p>
          <a:p>
            <a:pPr>
              <a:defRPr sz="1200">
                <a:solidFill>
                  <a:srgbClr val="2C3E50"/>
                </a:solidFill>
              </a:defRPr>
            </a:pPr>
            <a:r>
              <a:t>• 10+ years functional programming</a:t>
            </a:r>
          </a:p>
          <a:p>
            <a:pPr>
              <a:defRPr sz="1200">
                <a:solidFill>
                  <a:srgbClr val="2C3E50"/>
                </a:solidFill>
              </a:defRPr>
            </a:pPr>
            <a:r>
              <a:t>• International speaker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0" y="640080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b="1">
                <a:solidFill>
                  <a:srgbClr val="2C3E50"/>
                </a:solidFill>
              </a:defRPr>
            </a:pPr>
            <a:r>
              <a:t>Our Journey:</a:t>
            </a:r>
          </a:p>
          <a:p>
            <a:pPr algn="ctr">
              <a:defRPr sz="1200">
                <a:solidFill>
                  <a:srgbClr val="3498DB"/>
                </a:solidFill>
              </a:defRPr>
            </a:pPr>
            <a:r>
              <a:t>2021: Project inception  •  2022: Open source release</a:t>
            </a:r>
          </a:p>
          <a:p>
            <a:pPr algn="ctr">
              <a:defRPr sz="1200">
                <a:solidFill>
                  <a:srgbClr val="3498DB"/>
                </a:solidFill>
              </a:defRPr>
            </a:pPr>
            <a:r>
              <a:t>2023: Google Summer of Code  •  2024: Production ready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